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256" r:id="rId2"/>
    <p:sldId id="276" r:id="rId3"/>
    <p:sldId id="274" r:id="rId4"/>
    <p:sldId id="297" r:id="rId5"/>
    <p:sldId id="258" r:id="rId6"/>
    <p:sldId id="262" r:id="rId7"/>
    <p:sldId id="263" r:id="rId8"/>
    <p:sldId id="302" r:id="rId9"/>
    <p:sldId id="306" r:id="rId10"/>
    <p:sldId id="307" r:id="rId11"/>
    <p:sldId id="308" r:id="rId12"/>
    <p:sldId id="265" r:id="rId13"/>
    <p:sldId id="266" r:id="rId14"/>
    <p:sldId id="294" r:id="rId15"/>
    <p:sldId id="295" r:id="rId16"/>
    <p:sldId id="293" r:id="rId17"/>
    <p:sldId id="296" r:id="rId18"/>
    <p:sldId id="267" r:id="rId19"/>
    <p:sldId id="316" r:id="rId20"/>
    <p:sldId id="315" r:id="rId21"/>
    <p:sldId id="268" r:id="rId22"/>
    <p:sldId id="314" r:id="rId23"/>
    <p:sldId id="303" r:id="rId24"/>
    <p:sldId id="310" r:id="rId25"/>
    <p:sldId id="311" r:id="rId26"/>
    <p:sldId id="312" r:id="rId27"/>
    <p:sldId id="313" r:id="rId28"/>
    <p:sldId id="271" r:id="rId29"/>
    <p:sldId id="272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63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AlmaLaurea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Interuniversity Consortium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established in 1994 and currently counts 75 Universities as members and represents about 90% of Italian graduates.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A8E8C-7000-4BD7-A278-0C135579044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uprog@unime.it" TargetMode="External"/><Relationship Id="rId5" Type="http://schemas.openxmlformats.org/officeDocument/2006/relationships/hyperlink" Target="mailto:sfazio@unime.it" TargetMode="Externa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UNIME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Student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Internships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organisation</a:t>
            </a:r>
            <a:endParaRPr lang="bs-Latn-BA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Dr. Simona Fazio,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Ph.D</a:t>
            </a:r>
            <a:endParaRPr lang="sr-Latn-BA" sz="1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of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Messina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Project Management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Committee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–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Chania</a:t>
            </a:r>
            <a:r>
              <a:rPr lang="it-IT" sz="1800" smtClean="0">
                <a:solidFill>
                  <a:srgbClr val="002060"/>
                </a:solidFill>
                <a:latin typeface="Book Antiqua" panose="02040602050305030304" pitchFamily="18" charset="0"/>
              </a:rPr>
              <a:t>, 6 </a:t>
            </a:r>
            <a:r>
              <a:rPr lang="it-IT" sz="1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September</a:t>
            </a:r>
            <a:r>
              <a:rPr lang="it-IT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52800" y="3733800"/>
            <a:ext cx="2325688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Immagine 15" descr="logo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3505200"/>
            <a:ext cx="1600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120650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I. ORIENTATION &amp; PLACEMENT CENTER (COP)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can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propose a placement at an organisation or business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which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is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not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formally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included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the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database</a:t>
            </a:r>
            <a:r>
              <a:rPr lang="fr-FR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to carry out the </a:t>
            </a:r>
            <a:r>
              <a:rPr lang="fr-FR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</a:t>
            </a: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1206500"/>
          </a:xfrm>
        </p:spPr>
        <p:txBody>
          <a:bodyPr>
            <a:noAutofit/>
          </a:bodyPr>
          <a:lstStyle/>
          <a:p>
            <a:r>
              <a:rPr lang="it-IT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I. ORIENTATION &amp; PLACEMENT CENTER (COP) </a:t>
            </a:r>
            <a:br>
              <a:rPr lang="it-IT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28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</a:t>
            </a:r>
            <a:r>
              <a:rPr lang="it-IT" sz="28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Data 2016-2018</a:t>
            </a:r>
            <a:endParaRPr lang="bs-Latn-BA" sz="2800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Non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 288</a:t>
            </a:r>
          </a:p>
          <a:p>
            <a:pPr>
              <a:buFont typeface="Wingdings" pitchFamily="2" charset="2"/>
              <a:buChar char="ü"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engineering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 586</a:t>
            </a:r>
          </a:p>
          <a:p>
            <a:pPr>
              <a:lnSpc>
                <a:spcPct val="150000"/>
              </a:lnSpc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II. ERSAMUS MOBILITY UNIT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The UNIME Erasmus Mobility Unit manages the 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</a:t>
            </a:r>
            <a:r>
              <a:rPr lang="en-US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which enables students enrolled at European higher education institutions to spend a training period at a company or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organisation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another participating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country</a:t>
            </a: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II. ERSAMUS MOBILITY UNIT </a:t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Objectives</a:t>
            </a:r>
            <a:r>
              <a:rPr lang="en-US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 help students to adapt to the requirements of the EU-wide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labour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market;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 enable students to develop specific skills including language skills;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To contribute to the development of a pool of well-qualified, open-minded and internationally experienced young people as future professionals.</a:t>
            </a:r>
          </a:p>
          <a:p>
            <a:pPr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– Documents I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Before the internship starts:</a:t>
            </a:r>
          </a:p>
          <a:p>
            <a:pPr algn="just">
              <a:lnSpc>
                <a:spcPct val="170000"/>
              </a:lnSpc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Inter-institutional Agreement: 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between </a:t>
            </a:r>
            <a:r>
              <a:rPr lang="en-US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the host 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company </a:t>
            </a:r>
          </a:p>
          <a:p>
            <a:pPr algn="just"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host company must be located </a:t>
            </a:r>
          </a:p>
          <a:p>
            <a:pPr algn="just">
              <a:buNone/>
            </a:pPr>
            <a:r>
              <a:rPr lang="en-US" sz="24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 a </a:t>
            </a:r>
            <a:r>
              <a:rPr lang="en-US" sz="24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</a:t>
            </a:r>
            <a:r>
              <a:rPr lang="en-US" sz="24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4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4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country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  <a:p>
            <a:pPr algn="r"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r"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r"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11" name="object 5"/>
          <p:cNvSpPr>
            <a:spLocks noChangeAspect="1"/>
          </p:cNvSpPr>
          <p:nvPr/>
        </p:nvSpPr>
        <p:spPr>
          <a:xfrm>
            <a:off x="5333999" y="1676400"/>
            <a:ext cx="3429001" cy="4419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 w="3175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100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– Documents II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Learning Agreement: </a:t>
            </a:r>
          </a:p>
          <a:p>
            <a:pPr algn="just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between the student, </a:t>
            </a:r>
            <a:r>
              <a:rPr lang="en-US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the host company </a:t>
            </a:r>
          </a:p>
          <a:p>
            <a:pPr algn="just"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  <a:p>
            <a:pPr algn="r"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r"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r"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828800"/>
            <a:ext cx="3048000" cy="419100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9779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–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Who can take part?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Students formally enrolled at </a:t>
            </a:r>
            <a:r>
              <a:rPr lang="en-US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(I/II/III cycle of study)</a:t>
            </a:r>
          </a:p>
          <a:p>
            <a:pPr algn="just">
              <a:buFont typeface="Wingdings" pitchFamily="2" charset="2"/>
              <a:buChar char="ü"/>
            </a:pP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 can be either for work experience or a research thesis </a:t>
            </a:r>
          </a:p>
          <a:p>
            <a:pPr algn="just">
              <a:buFont typeface="Wingdings" pitchFamily="2" charset="2"/>
              <a:buChar char="ü"/>
            </a:pP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 activities must concern the student’s course of study</a:t>
            </a:r>
          </a:p>
          <a:p>
            <a:pPr algn="just">
              <a:buFont typeface="Wingdings" pitchFamily="2" charset="2"/>
              <a:buChar char="ü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9779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–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does it last?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 period is between 2 and 4 months </a:t>
            </a:r>
          </a:p>
          <a:p>
            <a:pPr algn="just">
              <a:buFont typeface="Wingdings" pitchFamily="2" charset="2"/>
              <a:buChar char="ü"/>
            </a:pP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Grants are paid by </a:t>
            </a:r>
            <a:r>
              <a:rPr lang="en-US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(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€400 per month)</a:t>
            </a:r>
          </a:p>
          <a:p>
            <a:pPr algn="just">
              <a:buFont typeface="Wingdings" pitchFamily="2" charset="2"/>
              <a:buChar char="ü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– </a:t>
            </a:r>
            <a:r>
              <a:rPr lang="en-US" sz="2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After the training…</a:t>
            </a:r>
            <a:endParaRPr lang="bs-Latn-BA" sz="2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The training can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be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recognised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both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as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</a:t>
            </a:r>
          </a:p>
          <a:p>
            <a:pPr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intership</a:t>
            </a: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dirty="0">
                <a:solidFill>
                  <a:srgbClr val="002060"/>
                </a:solidFill>
                <a:latin typeface="Book Antiqua" panose="02040602050305030304" pitchFamily="18" charset="0"/>
              </a:rPr>
              <a:t>n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on-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intership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  <a:p>
            <a:pPr>
              <a:buNone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>
              <a:buNone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endParaRPr lang="it-IT" u="sng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– </a:t>
            </a:r>
            <a:r>
              <a:rPr lang="en-US" sz="2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After the training…</a:t>
            </a:r>
            <a:endParaRPr lang="bs-Latn-BA" sz="2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training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leads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to the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automatic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recognition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it-IT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ECTs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prearranged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within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study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plan</a:t>
            </a:r>
            <a:endParaRPr lang="it-IT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non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intership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: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calculated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on the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basis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of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working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days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,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using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the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following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conversion</a:t>
            </a:r>
            <a:r>
              <a:rPr lang="it-IT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table</a:t>
            </a:r>
            <a:endParaRPr lang="it-IT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it-IT" sz="2800" u="sng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2819400" y="4038601"/>
          <a:ext cx="3276600" cy="2158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95067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Number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of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days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aseline="0" dirty="0" err="1" smtClean="0"/>
                        <a:t>ECTs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aseline="0" dirty="0" smtClean="0">
                          <a:solidFill>
                            <a:srgbClr val="002060"/>
                          </a:solidFill>
                        </a:rPr>
                        <a:t>0 – 5</a:t>
                      </a:r>
                      <a:endParaRPr lang="it-IT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it-IT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rgbClr val="002060"/>
                          </a:solidFill>
                        </a:rPr>
                        <a:t>ECTs</a:t>
                      </a:r>
                      <a:endParaRPr lang="it-IT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  <a:r>
                        <a:rPr lang="it-IT" baseline="0" dirty="0" smtClean="0">
                          <a:solidFill>
                            <a:srgbClr val="002060"/>
                          </a:solidFill>
                        </a:rPr>
                        <a:t> – </a:t>
                      </a:r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it-IT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it-IT" baseline="0" dirty="0" err="1" smtClean="0">
                          <a:solidFill>
                            <a:srgbClr val="002060"/>
                          </a:solidFill>
                        </a:rPr>
                        <a:t>ECTs</a:t>
                      </a:r>
                      <a:endParaRPr lang="it-IT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5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13</a:t>
                      </a:r>
                      <a:r>
                        <a:rPr lang="it-IT" baseline="0" dirty="0" smtClean="0">
                          <a:solidFill>
                            <a:srgbClr val="002060"/>
                          </a:solidFill>
                        </a:rPr>
                        <a:t> – </a:t>
                      </a:r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3 </a:t>
                      </a:r>
                      <a:r>
                        <a:rPr lang="it-IT" dirty="0" err="1" smtClean="0">
                          <a:solidFill>
                            <a:srgbClr val="002060"/>
                          </a:solidFill>
                        </a:rPr>
                        <a:t>ECTs</a:t>
                      </a:r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7534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21 – 30</a:t>
                      </a:r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2060"/>
                          </a:solidFill>
                        </a:rPr>
                        <a:t>5 </a:t>
                      </a:r>
                      <a:r>
                        <a:rPr lang="it-IT" dirty="0" err="1" smtClean="0">
                          <a:solidFill>
                            <a:srgbClr val="002060"/>
                          </a:solidFill>
                        </a:rPr>
                        <a:t>ECTs</a:t>
                      </a:r>
                      <a:endParaRPr lang="it-IT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UNIME OFFICES IN CHARGE OF INTERNSHIPS MANAGEMENT</a:t>
            </a:r>
            <a:endParaRPr lang="en-US" sz="28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smtClean="0">
                <a:solidFill>
                  <a:srgbClr val="002060"/>
                </a:solidFill>
                <a:latin typeface="Book Antiqua" panose="02040602050305030304" pitchFamily="18" charset="0"/>
              </a:rPr>
              <a:t>Orientation &amp; Placement Center (COP)</a:t>
            </a:r>
          </a:p>
          <a:p>
            <a:pPr>
              <a:buNone/>
            </a:pPr>
            <a:r>
              <a:rPr lang="en-US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 within the framework of the Italian national and regional legislation </a:t>
            </a:r>
          </a:p>
          <a:p>
            <a:pPr>
              <a:buNone/>
            </a:pPr>
            <a:endParaRPr lang="en-US" sz="2800" i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 Mobility Unit</a:t>
            </a:r>
          </a:p>
          <a:p>
            <a:pPr algn="just">
              <a:buNone/>
            </a:pPr>
            <a:r>
              <a:rPr lang="en-US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 within the framework of Erasmus+ Programme with </a:t>
            </a:r>
            <a:r>
              <a:rPr lang="en-US" sz="2800" u="sng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 Countries </a:t>
            </a:r>
            <a:r>
              <a:rPr lang="en-US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(EU Member States)</a:t>
            </a:r>
          </a:p>
          <a:p>
            <a:pPr algn="just">
              <a:buNone/>
            </a:pPr>
            <a:endParaRPr lang="en-US" i="1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smtClean="0">
                <a:solidFill>
                  <a:srgbClr val="002060"/>
                </a:solidFill>
                <a:latin typeface="Book Antiqua" panose="02040602050305030304" pitchFamily="18" charset="0"/>
              </a:rPr>
              <a:t>European Programmes Unit</a:t>
            </a:r>
          </a:p>
          <a:p>
            <a:pPr algn="just">
              <a:buNone/>
            </a:pPr>
            <a:r>
              <a:rPr lang="en-US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 within the framework of Erasmus+ Programme with </a:t>
            </a:r>
            <a:r>
              <a:rPr lang="en-US" sz="2800" u="sng" smtClean="0">
                <a:solidFill>
                  <a:srgbClr val="002060"/>
                </a:solidFill>
                <a:latin typeface="Book Antiqua" panose="02040602050305030304" pitchFamily="18" charset="0"/>
              </a:rPr>
              <a:t>Partner Countries </a:t>
            </a:r>
            <a:r>
              <a:rPr lang="en-US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(Extra EU States)</a:t>
            </a:r>
            <a:endParaRPr lang="en-US" sz="28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en-US" sz="14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Countries – </a:t>
            </a:r>
            <a:r>
              <a:rPr lang="it-IT" sz="2800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</a:t>
            </a:r>
            <a:r>
              <a:rPr lang="it-IT" sz="2800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Data 2016-2018</a:t>
            </a:r>
            <a:endParaRPr lang="bs-Latn-BA" sz="2800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ü"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n. 169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internships</a:t>
            </a: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n. 7 in </a:t>
            </a:r>
            <a:r>
              <a:rPr lang="it-IT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Engineering</a:t>
            </a: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  <a:p>
            <a:pPr algn="ctr">
              <a:buFont typeface="Wingdings" pitchFamily="2" charset="2"/>
              <a:buChar char="ü"/>
            </a:pPr>
            <a:endParaRPr lang="it-IT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Host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Companies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Engineering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): Magma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Tech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(UK),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Imec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Belgium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),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Centre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tecnològic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de Catalunya –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Universitat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Rovira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Virgily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Spain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9017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III. EUROPEAN PROGRAMMES UNIT</a:t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The UNIME European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Unit manages the 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which enables students enrolled at extra European higher education institutions to spend a training period in an enterprise or organization located in a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country and vice versa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90170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</a:t>
            </a: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is part of the wider Erasmus+ KA1 - “International Credit Mobility” (ICM – KA107) </a:t>
            </a:r>
            <a:r>
              <a:rPr lang="en-US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which supports:</a:t>
            </a:r>
          </a:p>
          <a:p>
            <a:pPr>
              <a:lnSpc>
                <a:spcPct val="150000"/>
              </a:lnSpc>
              <a:buNone/>
            </a:pP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 Mobility for study and Training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Staff Mobility for Teaching (STA)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Staff Mobility for Training (STT)</a:t>
            </a:r>
          </a:p>
          <a:p>
            <a:pPr>
              <a:lnSpc>
                <a:spcPct val="150000"/>
              </a:lnSpc>
              <a:buNone/>
            </a:pP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</a:t>
            </a: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1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Other partner countries: rest of the world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endParaRPr lang="en-US" dirty="0" smtClean="0">
              <a:solidFill>
                <a:srgbClr val="428BD0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905000"/>
            <a:ext cx="792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–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Who can take part?</a:t>
            </a:r>
            <a:b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Students formally enrolled at </a:t>
            </a:r>
            <a:r>
              <a:rPr lang="en-US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(I/II/III cycle of study)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Students formally enrolled in Partner Country’s HEI (I/II/III cycle of study)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6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–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How does it last?</a:t>
            </a:r>
            <a:b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Traineeship from 2 to 12 months per cycle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Training activities must concern the student’s course of study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–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 support I</a:t>
            </a:r>
            <a:b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5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Scholarships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based on the Hosting Country</a:t>
            </a:r>
          </a:p>
          <a:p>
            <a:pPr>
              <a:lnSpc>
                <a:spcPct val="150000"/>
              </a:lnSpc>
              <a:buNone/>
            </a:pPr>
            <a:endParaRPr lang="en-US" sz="3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3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33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124200"/>
            <a:ext cx="8077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Connettore 1 16"/>
          <p:cNvCxnSpPr/>
          <p:nvPr/>
        </p:nvCxnSpPr>
        <p:spPr>
          <a:xfrm>
            <a:off x="6172200" y="4572000"/>
            <a:ext cx="1371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1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1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– </a:t>
            </a: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 support II</a:t>
            </a:r>
            <a:b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it-IT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endParaRPr lang="bs-Latn-BA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59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Travel contribution 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based on the EC distance calculator: </a:t>
            </a:r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http://ec.europa.eu/programmes/erasmus-plus/resources_en#tab-1-4</a:t>
            </a:r>
          </a:p>
          <a:p>
            <a:pPr>
              <a:lnSpc>
                <a:spcPct val="150000"/>
              </a:lnSpc>
              <a:buNone/>
            </a:pPr>
            <a:endParaRPr lang="en-US" sz="3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3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33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276600"/>
            <a:ext cx="7696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493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32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</a:t>
            </a:r>
            <a:endParaRPr lang="en-US" sz="32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 The possibility to realize an internship within the Erasmus+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is 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something new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as it was introduced by the call for applications published in 2017</a:t>
            </a:r>
            <a:endParaRPr lang="en-US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en-US" sz="14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Erasmus+ for Traineeships </a:t>
            </a:r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with partner countries – </a:t>
            </a:r>
            <a:r>
              <a:rPr lang="en-US" sz="2800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data 2018</a:t>
            </a:r>
            <a:endParaRPr lang="bs-Latn-BA" sz="2800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Our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first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experience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we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have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been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financed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for:</a:t>
            </a:r>
          </a:p>
          <a:p>
            <a:pPr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it-IT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n. 2 </a:t>
            </a:r>
            <a:r>
              <a:rPr lang="it-IT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outgoing</a:t>
            </a:r>
            <a:r>
              <a:rPr lang="it-IT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students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for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traineeships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which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will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be </a:t>
            </a:r>
            <a:r>
              <a:rPr lang="it-IT" sz="2800" smtClean="0">
                <a:solidFill>
                  <a:srgbClr val="002060"/>
                </a:solidFill>
                <a:latin typeface="Book Antiqua" panose="02040602050305030304" pitchFamily="18" charset="0"/>
              </a:rPr>
              <a:t>hosted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by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the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Skodra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the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Tirana </a:t>
            </a:r>
          </a:p>
          <a:p>
            <a:pPr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The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traineeships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will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start in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January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2019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US" sz="2800" b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 OFFICES IN CHARGE OF INTERSHIPS MANAGEMENT</a:t>
            </a:r>
            <a:endParaRPr lang="en-US" sz="2800" b="1" i="1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</a:t>
            </a:r>
            <a:r>
              <a:rPr lang="en-US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Offices in charge of Internships management establish and manage relations with businesses locally, nationally and internationally to help introduce students and new graduates to the </a:t>
            </a:r>
            <a:r>
              <a:rPr lang="en-US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labour</a:t>
            </a:r>
            <a:r>
              <a:rPr lang="en-US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market, offering career advice and orientation.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en-US" sz="14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>
            <a:normAutofit/>
          </a:bodyPr>
          <a:lstStyle/>
          <a:p>
            <a:r>
              <a:rPr lang="it-IT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Thank</a:t>
            </a:r>
            <a:r>
              <a:rPr lang="it-IT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you</a:t>
            </a:r>
            <a:r>
              <a:rPr lang="it-IT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</a:t>
            </a:r>
            <a:r>
              <a:rPr lang="it-IT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your</a:t>
            </a:r>
            <a:r>
              <a:rPr lang="it-IT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b="1" i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attention</a:t>
            </a:r>
            <a:endParaRPr lang="bs-Latn-BA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1" name="Segnaposto immagine 5" descr="Ganzirri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 t="15446" b="15446"/>
          <a:stretch>
            <a:fillRect/>
          </a:stretch>
        </p:blipFill>
        <p:spPr>
          <a:xfrm>
            <a:off x="1752600" y="1905001"/>
            <a:ext cx="5638800" cy="2819399"/>
          </a:xfrm>
        </p:spPr>
      </p:pic>
      <p:sp>
        <p:nvSpPr>
          <p:cNvPr id="12" name="Rettangolo 11"/>
          <p:cNvSpPr/>
          <p:nvPr/>
        </p:nvSpPr>
        <p:spPr>
          <a:xfrm>
            <a:off x="838200" y="5105401"/>
            <a:ext cx="7391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Dr.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Simona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Fazio</a:t>
            </a:r>
          </a:p>
          <a:p>
            <a:pPr algn="r"/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Messina – European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Programmes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Unit </a:t>
            </a:r>
          </a:p>
          <a:p>
            <a:pPr algn="r"/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email: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  <a:hlinkClick r:id="rId5"/>
              </a:rPr>
              <a:t>sfazio@unime.it</a:t>
            </a: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r"/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email: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  <a:hlinkClick r:id="rId6"/>
              </a:rPr>
              <a:t>euprog@unime.it</a:t>
            </a: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r"/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INTERNSHIP - HOW DOES IT WORK? </a:t>
            </a:r>
            <a:b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2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Before </a:t>
            </a:r>
            <a:endParaRPr lang="en-US" sz="28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Before an internship starts,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Offices must ensure that two requirements are fulfilled:</a:t>
            </a:r>
          </a:p>
          <a:p>
            <a:pPr algn="just"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an 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Inter-institutional Agreement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between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the host Company must be signed</a:t>
            </a:r>
          </a:p>
          <a:p>
            <a:pPr algn="just"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 </a:t>
            </a: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Work Plan/Learning Agreement for traineeship </a:t>
            </a:r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must be 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signed by the trainee and the Supervisors at both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the host Company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en-US" sz="14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sz="28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INTERNSHIP - HOW DOES IT WORK? </a:t>
            </a:r>
            <a: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en-US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en-US" sz="31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Types of internships</a:t>
            </a:r>
            <a:endParaRPr lang="en-US" sz="31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The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Offices in charge of internships management deal with two different types of internships:</a:t>
            </a: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 Internships </a:t>
            </a:r>
          </a:p>
          <a:p>
            <a:pPr algn="just"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- are ruled by academic regulation</a:t>
            </a:r>
          </a:p>
          <a:p>
            <a:pPr algn="just"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	- take place during a student’s academic career</a:t>
            </a:r>
          </a:p>
          <a:p>
            <a:pPr algn="just"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- aim at creating a time for work-related learning</a:t>
            </a:r>
          </a:p>
          <a:p>
            <a:pPr algn="just"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Non-curricular internships 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 are ruled by regional and national legislation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 are designed for graduates</a:t>
            </a:r>
          </a:p>
          <a:p>
            <a:pPr algn="just">
              <a:buNone/>
            </a:pPr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- must take place in the first 12 months after the completion of a degree</a:t>
            </a:r>
            <a:endParaRPr lang="en-US" b="1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None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None/>
            </a:pPr>
            <a:endParaRPr lang="en-US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en-US" sz="14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 INTERNSHIPS</a:t>
            </a:r>
            <a:endParaRPr lang="en-US" sz="36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are part of the student’s academic learning plan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take place during the 3</a:t>
            </a:r>
            <a:r>
              <a:rPr lang="en-US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rd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year of study for Bachelor students and the 2</a:t>
            </a:r>
            <a:r>
              <a:rPr lang="en-US" baseline="300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nd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year of study for Master students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can last between a minimum of 2 and a maximum of 12 months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don’t foresee any type of financial compensation or support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4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en-US" sz="14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just"/>
            <a:fld id="{B6F15528-21DE-4FAA-801E-634DDDAF4B2B}" type="slidenum">
              <a:rPr lang="en-US" smtClean="0"/>
              <a:pPr algn="just"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7493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NON-CURRICULAR INTERSHIPS</a:t>
            </a:r>
            <a:endParaRPr lang="en-US" sz="36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take place no more than 12 months after graduation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forsee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minumum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20 and a maximum of 40 working hours per week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forsee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 monetary </a:t>
            </a:r>
            <a:r>
              <a:rPr lang="en-US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allawance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Book Antiqua" panose="02040602050305030304" pitchFamily="18" charset="0"/>
              </a:rPr>
              <a:t>(€</a:t>
            </a: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300 minimum) </a:t>
            </a:r>
            <a:endParaRPr lang="en-US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en-US" sz="140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120650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I. ORIENTATION &amp; PLACEMENT CENTER (COP)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it-IT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Orientation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&amp;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Placement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Center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the office in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charge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of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managing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non-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interships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and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curricular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interships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in partnership with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Unime</a:t>
            </a:r>
            <a:r>
              <a:rPr lang="it-IT" sz="2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it-IT" sz="28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Departments</a:t>
            </a: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just">
              <a:buNone/>
            </a:pPr>
            <a:endParaRPr lang="it-IT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120650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I. ORIENTATION &amp; PLACEMENT CENTER (COP)</a:t>
            </a:r>
            <a:endParaRPr lang="bs-Latn-BA" sz="32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	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The Orientation &amp; Placement Center, in partnership with the </a:t>
            </a:r>
            <a:r>
              <a:rPr lang="en-US" sz="24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Almalaurea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Consortium (www.almalaurea.it), can rely on a database of n.</a:t>
            </a:r>
            <a:r>
              <a:rPr lang="en-US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u="sng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974</a:t>
            </a:r>
            <a:r>
              <a:rPr lang="en-US" sz="2400" u="sng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host companies</a:t>
            </a: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 algn="ctr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national</a:t>
            </a:r>
          </a:p>
          <a:p>
            <a:pPr algn="ctr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International</a:t>
            </a:r>
          </a:p>
          <a:p>
            <a:pPr algn="ctr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public</a:t>
            </a:r>
          </a:p>
          <a:p>
            <a:pPr algn="ctr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private</a:t>
            </a:r>
            <a:endParaRPr lang="en-US" sz="2400" u="sng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buNone/>
            </a:pPr>
            <a:endParaRPr lang="en-US" sz="28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5737"/>
            <a:ext cx="1500187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final_col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957</Words>
  <Application>Microsoft Office PowerPoint</Application>
  <PresentationFormat>Presentazione su schermo (4:3)</PresentationFormat>
  <Paragraphs>261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Office Theme</vt:lpstr>
      <vt:lpstr>Development of master curricula for natural disasters risk management in Western Balkan countries</vt:lpstr>
      <vt:lpstr>UNIME OFFICES IN CHARGE OF INTERNSHIPS MANAGEMENT</vt:lpstr>
      <vt:lpstr>UNIME OFFICES IN CHARGE OF INTERSHIPS MANAGEMENT</vt:lpstr>
      <vt:lpstr>UNIME INTERNSHIP - HOW DOES IT WORK?  Before </vt:lpstr>
      <vt:lpstr>UNIME INTERNSHIP - HOW DOES IT WORK?  Types of internships</vt:lpstr>
      <vt:lpstr>CURRICULAR INTERNSHIPS</vt:lpstr>
      <vt:lpstr>NON-CURRICULAR INTERSHIPS</vt:lpstr>
      <vt:lpstr>I. ORIENTATION &amp; PLACEMENT CENTER (COP)</vt:lpstr>
      <vt:lpstr>I. ORIENTATION &amp; PLACEMENT CENTER (COP)</vt:lpstr>
      <vt:lpstr>I. ORIENTATION &amp; PLACEMENT CENTER (COP)</vt:lpstr>
      <vt:lpstr>I. ORIENTATION &amp; PLACEMENT CENTER (COP)   Internships Data 2016-2018</vt:lpstr>
      <vt:lpstr> II. ERSAMUS MOBILITY UNIT </vt:lpstr>
      <vt:lpstr>  II. ERSAMUS MOBILITY UNIT  Objectives </vt:lpstr>
      <vt:lpstr> Erasmus+ for Traineeships Programme Programme Countries – Documents I </vt:lpstr>
      <vt:lpstr> Erasmus+ for Traineeships Programme Programme Countries – Documents II </vt:lpstr>
      <vt:lpstr>  Erasmus+ for Traineeships Programme Programme Countries – Who can take part? </vt:lpstr>
      <vt:lpstr>  Erasmus+ for Traineeships Programme Programme Countries – How does it last? </vt:lpstr>
      <vt:lpstr>Erasmus+ for Traineeships Programme Programme Countries – After the training…</vt:lpstr>
      <vt:lpstr>Erasmus+ for Traineeships Programme Programme Countries – After the training…</vt:lpstr>
      <vt:lpstr>Erasmus+ for Traineeships Programme Programme Countries – Internships Data 2016-2018</vt:lpstr>
      <vt:lpstr> III. EUROPEAN PROGRAMMES UNIT </vt:lpstr>
      <vt:lpstr>  Erasmus+ for Traineeships Programme with partner countries  </vt:lpstr>
      <vt:lpstr> Erasmus+ for Traineeships Programme with partner countries  </vt:lpstr>
      <vt:lpstr>  Erasmus+ for Traineeships Programme with partner countries – Who can take part?  </vt:lpstr>
      <vt:lpstr>  Erasmus+ for Traineeships Programme with partner countries – How does it last?  </vt:lpstr>
      <vt:lpstr>  Erasmus+ for Traineeships Programme with partner countries – Student support I  </vt:lpstr>
      <vt:lpstr>  Erasmus+ for Traineeships Programme with partner countries – Student support II  </vt:lpstr>
      <vt:lpstr>Erasmus+ for Traineeships Programme with partner countries</vt:lpstr>
      <vt:lpstr>Erasmus+ for Traineeships Programme with partner countries – Unime data 2018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TOSHIBA</cp:lastModifiedBy>
  <cp:revision>304</cp:revision>
  <dcterms:created xsi:type="dcterms:W3CDTF">2006-08-16T00:00:00Z</dcterms:created>
  <dcterms:modified xsi:type="dcterms:W3CDTF">2018-09-03T16:09:04Z</dcterms:modified>
</cp:coreProperties>
</file>